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8288000" cy="10287000"/>
  <p:notesSz cx="6858000" cy="9144000"/>
  <p:embeddedFontLst>
    <p:embeddedFont>
      <p:font typeface="Open Sauce Bold" panose="020B0604020202020204" charset="0"/>
      <p:regular r:id="rId11"/>
    </p:embeddedFont>
    <p:embeddedFont>
      <p:font typeface="TT Norms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334500" y="-443877"/>
            <a:ext cx="13168026" cy="11316273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87492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86950" y="-2642796"/>
            <a:ext cx="13708112" cy="11783448"/>
            <a:chOff x="0" y="0"/>
            <a:chExt cx="812800" cy="698680"/>
          </a:xfrm>
        </p:grpSpPr>
        <p:sp>
          <p:nvSpPr>
            <p:cNvPr id="7" name="Freeform 7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BC8C6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8338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81393" y="7918934"/>
            <a:ext cx="4883744" cy="427327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A88B59">
                <a:alpha val="8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83382F">
                <a:alpha val="8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Freeform 20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grpSp>
        <p:nvGrpSpPr>
          <p:cNvPr id="23" name="Group 23"/>
          <p:cNvGrpSpPr/>
          <p:nvPr/>
        </p:nvGrpSpPr>
        <p:grpSpPr>
          <a:xfrm>
            <a:off x="10046427" y="1287867"/>
            <a:ext cx="9137786" cy="7852785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8338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63840" y="1560644"/>
            <a:ext cx="10502693" cy="7307231"/>
            <a:chOff x="0" y="0"/>
            <a:chExt cx="1003955" cy="698500"/>
          </a:xfrm>
        </p:grpSpPr>
        <p:sp>
          <p:nvSpPr>
            <p:cNvPr id="27" name="Freeform 27"/>
            <p:cNvSpPr/>
            <p:nvPr/>
          </p:nvSpPr>
          <p:spPr>
            <a:xfrm>
              <a:off x="4246" y="0"/>
              <a:ext cx="995462" cy="698500"/>
            </a:xfrm>
            <a:custGeom>
              <a:avLst/>
              <a:gdLst/>
              <a:ahLst/>
              <a:cxnLst/>
              <a:rect l="l" t="t" r="r" b="b"/>
              <a:pathLst>
                <a:path w="995462" h="698500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blipFill>
              <a:blip r:embed="rId11"/>
              <a:stretch>
                <a:fillRect l="-12721" t="-69076" r="141" b="-38779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74750" y="8256394"/>
            <a:ext cx="1430531" cy="143053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911535" y="8256394"/>
            <a:ext cx="1430531" cy="143053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3"/>
              <a:stretch>
                <a:fillRect t="-458" b="-4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174750" y="3521065"/>
            <a:ext cx="7778750" cy="260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0"/>
              </a:lnSpc>
            </a:pPr>
            <a:r>
              <a:rPr lang="en-US" sz="10000" b="1">
                <a:solidFill>
                  <a:srgbClr val="83382F"/>
                </a:solidFill>
                <a:latin typeface="TT Norms Bold"/>
                <a:ea typeface="TT Norms Bold"/>
                <a:cs typeface="TT Norms Bold"/>
                <a:sym typeface="TT Norms Bold"/>
              </a:rPr>
              <a:t>DOSSIER N01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74750" y="6211686"/>
            <a:ext cx="4904101" cy="86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83382F"/>
                </a:solidFill>
                <a:latin typeface="TT Norms Bold"/>
                <a:ea typeface="TT Norms Bold"/>
                <a:cs typeface="TT Norms Bold"/>
                <a:sym typeface="TT Norms Bold"/>
              </a:rPr>
              <a:t>Date: 10 - 11 Oct  2025</a:t>
            </a: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83382F"/>
                </a:solidFill>
                <a:latin typeface="TT Norms Bold"/>
                <a:ea typeface="TT Norms Bold"/>
                <a:cs typeface="TT Norms Bold"/>
                <a:sym typeface="TT Norms Bold"/>
              </a:rPr>
              <a:t>Présenté par: Dr , Pr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6527" y="472300"/>
            <a:ext cx="9144650" cy="27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10"/>
              </a:lnSpc>
            </a:pPr>
            <a:r>
              <a:rPr lang="en-US" sz="1972" b="1" spc="-145">
                <a:solidFill>
                  <a:srgbClr val="8338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SOCIÉTÉ ALGÉRIENNE DE CHIRURGIE ORTHOPÉDIQUE ET TRAUMATOLOGIQUE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506527" y="837712"/>
            <a:ext cx="8857314" cy="28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10"/>
              </a:lnSpc>
            </a:pPr>
            <a:r>
              <a:rPr lang="en-US" sz="1972" b="1" spc="-92">
                <a:solidFill>
                  <a:srgbClr val="8338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GROUPE ALGERIEN D’ORTHOEPDIE  PEDIATRIQUE GAOP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sz="6000" b="1" dirty="0"/>
              <a:t>Presentation du </a:t>
            </a:r>
            <a:r>
              <a:rPr sz="6000" b="1" dirty="0" err="1"/>
              <a:t>cas</a:t>
            </a:r>
            <a:endParaRPr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5100"/>
            <a:ext cx="16306800" cy="7277100"/>
          </a:xfrm>
        </p:spPr>
        <p:txBody>
          <a:bodyPr>
            <a:noAutofit/>
          </a:bodyPr>
          <a:lstStyle/>
          <a:p>
            <a:r>
              <a:rPr lang="fr-FR" sz="5000" dirty="0"/>
              <a:t>Garçon de 10 ans, chute de vélo</a:t>
            </a:r>
          </a:p>
          <a:p>
            <a:r>
              <a:rPr lang="fr-FR" sz="5000" dirty="0"/>
              <a:t>Douleur intense hanche droite</a:t>
            </a:r>
          </a:p>
          <a:p>
            <a:r>
              <a:rPr lang="fr-FR" sz="5000" dirty="0"/>
              <a:t>Impotence fonctionnelle totale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876300"/>
            <a:ext cx="8229600" cy="1143000"/>
          </a:xfrm>
        </p:spPr>
        <p:txBody>
          <a:bodyPr>
            <a:normAutofit/>
          </a:bodyPr>
          <a:lstStyle/>
          <a:p>
            <a:r>
              <a:rPr sz="5400" b="1" dirty="0"/>
              <a:t>1. </a:t>
            </a:r>
            <a:r>
              <a:rPr sz="5400" b="1" dirty="0" err="1"/>
              <a:t>Interrogatoire</a:t>
            </a:r>
            <a:r>
              <a:rPr sz="5400" b="1" dirty="0"/>
              <a:t> (QCM)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324100"/>
            <a:ext cx="17449800" cy="6972300"/>
          </a:xfrm>
        </p:spPr>
        <p:txBody>
          <a:bodyPr>
            <a:noAutofit/>
          </a:bodyPr>
          <a:lstStyle/>
          <a:p>
            <a:r>
              <a:rPr sz="5000" dirty="0" err="1"/>
              <a:t>Quels</a:t>
            </a:r>
            <a:r>
              <a:rPr sz="5000" dirty="0"/>
              <a:t> </a:t>
            </a:r>
            <a:r>
              <a:rPr sz="5000" dirty="0" err="1"/>
              <a:t>éléments</a:t>
            </a:r>
            <a:r>
              <a:rPr sz="5000" dirty="0"/>
              <a:t> </a:t>
            </a:r>
            <a:r>
              <a:rPr sz="5000" dirty="0" err="1"/>
              <a:t>rechercher</a:t>
            </a:r>
            <a:r>
              <a:rPr sz="5000" dirty="0"/>
              <a:t> ?</a:t>
            </a:r>
          </a:p>
          <a:p>
            <a:r>
              <a:rPr sz="5000" dirty="0"/>
              <a:t>A) </a:t>
            </a:r>
            <a:r>
              <a:rPr sz="5000" dirty="0" err="1"/>
              <a:t>Mécanisme</a:t>
            </a:r>
            <a:r>
              <a:rPr sz="5000" dirty="0"/>
              <a:t> du </a:t>
            </a:r>
            <a:r>
              <a:rPr sz="5000" dirty="0" err="1"/>
              <a:t>traumatisme</a:t>
            </a:r>
            <a:endParaRPr sz="5000" dirty="0"/>
          </a:p>
          <a:p>
            <a:r>
              <a:rPr sz="5000" dirty="0"/>
              <a:t>B) Notion de </a:t>
            </a:r>
            <a:r>
              <a:rPr sz="5000" dirty="0" err="1"/>
              <a:t>traumatisme</a:t>
            </a:r>
            <a:r>
              <a:rPr sz="5000" dirty="0"/>
              <a:t> </a:t>
            </a:r>
            <a:r>
              <a:rPr sz="5000" dirty="0" err="1"/>
              <a:t>crânien</a:t>
            </a:r>
            <a:endParaRPr sz="5000" dirty="0"/>
          </a:p>
          <a:p>
            <a:r>
              <a:rPr sz="5000" dirty="0"/>
              <a:t>C) </a:t>
            </a:r>
            <a:r>
              <a:rPr sz="5000" dirty="0" err="1"/>
              <a:t>Antécédents</a:t>
            </a:r>
            <a:r>
              <a:rPr sz="5000" dirty="0"/>
              <a:t> (</a:t>
            </a:r>
            <a:r>
              <a:rPr sz="5000" dirty="0" err="1"/>
              <a:t>corticoïdes</a:t>
            </a:r>
            <a:r>
              <a:rPr sz="5000" dirty="0"/>
              <a:t>, maladies </a:t>
            </a:r>
            <a:r>
              <a:rPr sz="5000" dirty="0" err="1"/>
              <a:t>osseuses</a:t>
            </a:r>
            <a:r>
              <a:rPr sz="5000" dirty="0"/>
              <a:t>)</a:t>
            </a:r>
          </a:p>
          <a:p>
            <a:r>
              <a:rPr sz="5000" dirty="0"/>
              <a:t>D) </a:t>
            </a:r>
            <a:r>
              <a:rPr sz="5000" dirty="0" err="1"/>
              <a:t>Douleur</a:t>
            </a:r>
            <a:r>
              <a:rPr sz="5000" dirty="0"/>
              <a:t> </a:t>
            </a:r>
            <a:r>
              <a:rPr sz="5000" dirty="0" err="1"/>
              <a:t>ou</a:t>
            </a:r>
            <a:r>
              <a:rPr sz="5000" dirty="0"/>
              <a:t> </a:t>
            </a:r>
            <a:r>
              <a:rPr sz="5000" dirty="0" err="1"/>
              <a:t>boiterie</a:t>
            </a:r>
            <a:r>
              <a:rPr sz="5000" dirty="0"/>
              <a:t> </a:t>
            </a:r>
            <a:r>
              <a:rPr sz="5000" dirty="0" err="1"/>
              <a:t>préalable</a:t>
            </a:r>
            <a:endParaRPr sz="5000" dirty="0"/>
          </a:p>
          <a:p>
            <a:endParaRPr sz="5000" dirty="0"/>
          </a:p>
          <a:p>
            <a:r>
              <a:rPr sz="5000" dirty="0"/>
              <a:t>→ </a:t>
            </a:r>
            <a:r>
              <a:rPr sz="5000" dirty="0" err="1"/>
              <a:t>Réponse</a:t>
            </a:r>
            <a:r>
              <a:rPr sz="5000" dirty="0"/>
              <a:t> : A, B, C, 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460"/>
            <a:ext cx="8229600" cy="1143000"/>
          </a:xfrm>
        </p:spPr>
        <p:txBody>
          <a:bodyPr>
            <a:normAutofit/>
          </a:bodyPr>
          <a:lstStyle/>
          <a:p>
            <a:r>
              <a:rPr sz="5400" b="1" dirty="0"/>
              <a:t>2. Examen </a:t>
            </a:r>
            <a:r>
              <a:rPr sz="5400" b="1" dirty="0" err="1"/>
              <a:t>clinique</a:t>
            </a:r>
            <a:r>
              <a:rPr sz="5400" b="1" dirty="0"/>
              <a:t> (QCM)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16611600" cy="7734300"/>
          </a:xfrm>
        </p:spPr>
        <p:txBody>
          <a:bodyPr>
            <a:normAutofit/>
          </a:bodyPr>
          <a:lstStyle/>
          <a:p>
            <a:r>
              <a:rPr sz="5000" dirty="0"/>
              <a:t>Signes </a:t>
            </a:r>
            <a:r>
              <a:rPr sz="5000" dirty="0" err="1"/>
              <a:t>typiques</a:t>
            </a:r>
            <a:r>
              <a:rPr sz="5000" dirty="0"/>
              <a:t> ?</a:t>
            </a:r>
          </a:p>
          <a:p>
            <a:r>
              <a:rPr sz="5000" dirty="0"/>
              <a:t>A) </a:t>
            </a:r>
            <a:r>
              <a:rPr sz="5000" dirty="0" err="1"/>
              <a:t>Raccourcissement</a:t>
            </a:r>
            <a:r>
              <a:rPr sz="5000" dirty="0"/>
              <a:t> + rotation externe</a:t>
            </a:r>
          </a:p>
          <a:p>
            <a:r>
              <a:rPr sz="5000" dirty="0"/>
              <a:t>B) Impotence </a:t>
            </a:r>
            <a:r>
              <a:rPr sz="5000" dirty="0" err="1"/>
              <a:t>fonctionnelle</a:t>
            </a:r>
            <a:r>
              <a:rPr sz="5000" dirty="0"/>
              <a:t> </a:t>
            </a:r>
            <a:r>
              <a:rPr sz="5000" dirty="0" err="1"/>
              <a:t>totale</a:t>
            </a:r>
            <a:endParaRPr sz="5000" dirty="0"/>
          </a:p>
          <a:p>
            <a:r>
              <a:rPr sz="5000" dirty="0"/>
              <a:t>C) </a:t>
            </a:r>
            <a:r>
              <a:rPr sz="5000" dirty="0" err="1"/>
              <a:t>Douleur</a:t>
            </a:r>
            <a:r>
              <a:rPr sz="5000" dirty="0"/>
              <a:t> </a:t>
            </a:r>
            <a:r>
              <a:rPr sz="5000" dirty="0" err="1"/>
              <a:t>pli</a:t>
            </a:r>
            <a:r>
              <a:rPr sz="5000" dirty="0"/>
              <a:t> de </a:t>
            </a:r>
            <a:r>
              <a:rPr sz="5000" dirty="0" err="1"/>
              <a:t>l’aine</a:t>
            </a:r>
            <a:endParaRPr sz="5000" dirty="0"/>
          </a:p>
          <a:p>
            <a:r>
              <a:rPr sz="5000" dirty="0"/>
              <a:t>D) </a:t>
            </a:r>
            <a:r>
              <a:rPr sz="5000" dirty="0" err="1"/>
              <a:t>Mobilité</a:t>
            </a:r>
            <a:r>
              <a:rPr sz="5000" dirty="0"/>
              <a:t> </a:t>
            </a:r>
            <a:r>
              <a:rPr sz="5000" dirty="0" err="1"/>
              <a:t>conservée</a:t>
            </a:r>
            <a:endParaRPr sz="5000" dirty="0"/>
          </a:p>
          <a:p>
            <a:endParaRPr sz="5000" dirty="0"/>
          </a:p>
          <a:p>
            <a:r>
              <a:rPr sz="5000" dirty="0"/>
              <a:t>→ </a:t>
            </a:r>
            <a:r>
              <a:rPr sz="5000" dirty="0" err="1"/>
              <a:t>Réponse</a:t>
            </a:r>
            <a:r>
              <a:rPr sz="5000" dirty="0"/>
              <a:t> : A, B, 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097000" cy="1143000"/>
          </a:xfrm>
        </p:spPr>
        <p:txBody>
          <a:bodyPr>
            <a:noAutofit/>
          </a:bodyPr>
          <a:lstStyle/>
          <a:p>
            <a:pPr algn="l"/>
            <a:r>
              <a:rPr sz="5400" b="1" dirty="0"/>
              <a:t>3. Examens </a:t>
            </a:r>
            <a:r>
              <a:rPr sz="5400" b="1" dirty="0" err="1"/>
              <a:t>complémentaires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306800" cy="8115300"/>
          </a:xfrm>
        </p:spPr>
        <p:txBody>
          <a:bodyPr>
            <a:normAutofit/>
          </a:bodyPr>
          <a:lstStyle/>
          <a:p>
            <a:r>
              <a:rPr sz="5000" dirty="0"/>
              <a:t>Quel examen </a:t>
            </a:r>
            <a:r>
              <a:rPr sz="5000" dirty="0" err="1"/>
              <a:t>en</a:t>
            </a:r>
            <a:r>
              <a:rPr sz="5000" dirty="0"/>
              <a:t> 1ère intention ?</a:t>
            </a:r>
          </a:p>
          <a:p>
            <a:r>
              <a:rPr sz="5000" dirty="0"/>
              <a:t>A) </a:t>
            </a:r>
            <a:r>
              <a:rPr sz="5000" dirty="0" err="1"/>
              <a:t>Radiographie</a:t>
            </a:r>
            <a:r>
              <a:rPr sz="5000" dirty="0"/>
              <a:t> </a:t>
            </a:r>
            <a:r>
              <a:rPr sz="5000" dirty="0" err="1"/>
              <a:t>bassin</a:t>
            </a:r>
            <a:r>
              <a:rPr sz="5000" dirty="0"/>
              <a:t> face + </a:t>
            </a:r>
            <a:r>
              <a:rPr sz="5000" dirty="0" err="1"/>
              <a:t>profil</a:t>
            </a:r>
            <a:endParaRPr sz="5000" dirty="0"/>
          </a:p>
          <a:p>
            <a:r>
              <a:rPr sz="5000" dirty="0"/>
              <a:t>B) Scanner </a:t>
            </a:r>
            <a:r>
              <a:rPr sz="5000" dirty="0" err="1"/>
              <a:t>systématique</a:t>
            </a:r>
            <a:endParaRPr sz="5000" dirty="0"/>
          </a:p>
          <a:p>
            <a:r>
              <a:rPr sz="5000" dirty="0"/>
              <a:t>C) IRM</a:t>
            </a:r>
          </a:p>
          <a:p>
            <a:r>
              <a:rPr sz="5000" dirty="0"/>
              <a:t>D) </a:t>
            </a:r>
            <a:r>
              <a:rPr sz="5000" dirty="0" err="1"/>
              <a:t>Échographie</a:t>
            </a:r>
            <a:endParaRPr sz="5000" dirty="0"/>
          </a:p>
          <a:p>
            <a:endParaRPr sz="5000" dirty="0"/>
          </a:p>
          <a:p>
            <a:r>
              <a:rPr sz="5000" dirty="0"/>
              <a:t>→ </a:t>
            </a:r>
            <a:r>
              <a:rPr sz="5000" dirty="0" err="1"/>
              <a:t>Réponse</a:t>
            </a:r>
            <a:r>
              <a:rPr sz="5000" dirty="0"/>
              <a:t> :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115800" cy="1143000"/>
          </a:xfrm>
        </p:spPr>
        <p:txBody>
          <a:bodyPr>
            <a:noAutofit/>
          </a:bodyPr>
          <a:lstStyle/>
          <a:p>
            <a:r>
              <a:rPr sz="5400" b="1" dirty="0"/>
              <a:t>4. Classification de </a:t>
            </a:r>
            <a:r>
              <a:rPr sz="5400" b="1" dirty="0" err="1"/>
              <a:t>Delbet</a:t>
            </a:r>
            <a:r>
              <a:rPr sz="5400" b="1" dirty="0"/>
              <a:t>-Colonna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944600" cy="7581900"/>
          </a:xfrm>
        </p:spPr>
        <p:txBody>
          <a:bodyPr>
            <a:normAutofit/>
          </a:bodyPr>
          <a:lstStyle/>
          <a:p>
            <a:r>
              <a:rPr sz="5000" dirty="0"/>
              <a:t>Type I : </a:t>
            </a:r>
            <a:r>
              <a:rPr sz="5000" dirty="0" err="1"/>
              <a:t>Transtrochléenne</a:t>
            </a:r>
            <a:endParaRPr sz="5000" dirty="0"/>
          </a:p>
          <a:p>
            <a:r>
              <a:rPr sz="5000" dirty="0"/>
              <a:t>Type II : </a:t>
            </a:r>
            <a:r>
              <a:rPr sz="5000" dirty="0" err="1"/>
              <a:t>Transcervicale</a:t>
            </a:r>
            <a:endParaRPr sz="5000" dirty="0"/>
          </a:p>
          <a:p>
            <a:r>
              <a:rPr sz="5000" dirty="0"/>
              <a:t>Type III : </a:t>
            </a:r>
            <a:r>
              <a:rPr sz="5000" dirty="0" err="1"/>
              <a:t>Cervico-basale</a:t>
            </a:r>
            <a:endParaRPr sz="5000" dirty="0"/>
          </a:p>
          <a:p>
            <a:r>
              <a:rPr sz="5000" dirty="0"/>
              <a:t>Type IV : </a:t>
            </a:r>
            <a:r>
              <a:rPr sz="5000" dirty="0" err="1"/>
              <a:t>Intertrochantérienne</a:t>
            </a:r>
            <a:endParaRPr sz="5000" dirty="0"/>
          </a:p>
          <a:p>
            <a:endParaRPr sz="5000" dirty="0"/>
          </a:p>
          <a:p>
            <a:r>
              <a:rPr sz="5000" dirty="0"/>
              <a:t>→ Cas </a:t>
            </a:r>
            <a:r>
              <a:rPr sz="5000" dirty="0" err="1"/>
              <a:t>présenté</a:t>
            </a:r>
            <a:r>
              <a:rPr sz="5000" dirty="0"/>
              <a:t> : Type II (</a:t>
            </a:r>
            <a:r>
              <a:rPr sz="5000" dirty="0" err="1"/>
              <a:t>transcervicale</a:t>
            </a:r>
            <a:r>
              <a:rPr sz="50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087600" cy="1143000"/>
          </a:xfrm>
        </p:spPr>
        <p:txBody>
          <a:bodyPr>
            <a:normAutofit/>
          </a:bodyPr>
          <a:lstStyle/>
          <a:p>
            <a:pPr algn="l"/>
            <a:r>
              <a:rPr sz="5400" b="1" dirty="0"/>
              <a:t>5. </a:t>
            </a:r>
            <a:r>
              <a:rPr sz="5400" b="1" dirty="0" err="1"/>
              <a:t>Prise</a:t>
            </a:r>
            <a:r>
              <a:rPr sz="5400" b="1" dirty="0"/>
              <a:t> </a:t>
            </a:r>
            <a:r>
              <a:rPr sz="5400" b="1" dirty="0" err="1"/>
              <a:t>en</a:t>
            </a:r>
            <a:r>
              <a:rPr sz="5400" b="1" dirty="0"/>
              <a:t> charge </a:t>
            </a:r>
            <a:r>
              <a:rPr sz="5400" b="1" dirty="0" err="1"/>
              <a:t>chirurgicale</a:t>
            </a:r>
            <a:endParaRPr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2019300"/>
            <a:ext cx="16306800" cy="7581900"/>
          </a:xfrm>
        </p:spPr>
        <p:txBody>
          <a:bodyPr>
            <a:normAutofit/>
          </a:bodyPr>
          <a:lstStyle/>
          <a:p>
            <a:r>
              <a:rPr sz="5000" dirty="0"/>
              <a:t>A) Traction </a:t>
            </a:r>
            <a:r>
              <a:rPr sz="5000" dirty="0" err="1"/>
              <a:t>prolongée</a:t>
            </a:r>
            <a:endParaRPr sz="5000" dirty="0"/>
          </a:p>
          <a:p>
            <a:r>
              <a:rPr sz="5000" dirty="0"/>
              <a:t>B) </a:t>
            </a:r>
            <a:r>
              <a:rPr sz="5000" dirty="0" err="1"/>
              <a:t>Réduction</a:t>
            </a:r>
            <a:r>
              <a:rPr sz="5000" dirty="0"/>
              <a:t> </a:t>
            </a:r>
            <a:r>
              <a:rPr sz="5000" dirty="0" err="1"/>
              <a:t>sanglante</a:t>
            </a:r>
            <a:r>
              <a:rPr sz="5000" dirty="0"/>
              <a:t> + vis </a:t>
            </a:r>
            <a:r>
              <a:rPr sz="5000" dirty="0" err="1"/>
              <a:t>canulées</a:t>
            </a:r>
            <a:endParaRPr sz="5000" dirty="0"/>
          </a:p>
          <a:p>
            <a:r>
              <a:rPr sz="5000" dirty="0"/>
              <a:t>C) </a:t>
            </a:r>
            <a:r>
              <a:rPr sz="5000" dirty="0" err="1"/>
              <a:t>Brochage</a:t>
            </a:r>
            <a:r>
              <a:rPr sz="5000" dirty="0"/>
              <a:t> </a:t>
            </a:r>
            <a:r>
              <a:rPr sz="5000" dirty="0" err="1"/>
              <a:t>percutané</a:t>
            </a:r>
            <a:r>
              <a:rPr sz="5000" dirty="0"/>
              <a:t> (jeunes enfants)</a:t>
            </a:r>
          </a:p>
          <a:p>
            <a:r>
              <a:rPr sz="5000" dirty="0"/>
              <a:t>D) </a:t>
            </a:r>
            <a:r>
              <a:rPr sz="5000" dirty="0" err="1"/>
              <a:t>Prothèse</a:t>
            </a:r>
            <a:r>
              <a:rPr sz="5000" dirty="0"/>
              <a:t> </a:t>
            </a:r>
            <a:r>
              <a:rPr sz="5000" dirty="0" err="1"/>
              <a:t>totale</a:t>
            </a:r>
            <a:endParaRPr sz="5000" dirty="0"/>
          </a:p>
          <a:p>
            <a:endParaRPr sz="5000" dirty="0"/>
          </a:p>
          <a:p>
            <a:r>
              <a:rPr sz="5000" dirty="0"/>
              <a:t>→ </a:t>
            </a:r>
            <a:r>
              <a:rPr sz="5000" dirty="0" err="1"/>
              <a:t>Réponse</a:t>
            </a:r>
            <a:r>
              <a:rPr sz="5000" dirty="0"/>
              <a:t> : 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496800" cy="1143000"/>
          </a:xfrm>
        </p:spPr>
        <p:txBody>
          <a:bodyPr>
            <a:normAutofit/>
          </a:bodyPr>
          <a:lstStyle/>
          <a:p>
            <a:pPr algn="l"/>
            <a:r>
              <a:rPr sz="5400" b="1" dirty="0"/>
              <a:t>6.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392400" cy="7810500"/>
          </a:xfrm>
        </p:spPr>
        <p:txBody>
          <a:bodyPr>
            <a:normAutofit/>
          </a:bodyPr>
          <a:lstStyle/>
          <a:p>
            <a:r>
              <a:rPr sz="5000" dirty="0"/>
              <a:t>A) </a:t>
            </a:r>
            <a:r>
              <a:rPr sz="5000" dirty="0" err="1"/>
              <a:t>Nécrose</a:t>
            </a:r>
            <a:r>
              <a:rPr sz="5000" dirty="0"/>
              <a:t> </a:t>
            </a:r>
            <a:r>
              <a:rPr sz="5000" dirty="0" err="1"/>
              <a:t>céphalique</a:t>
            </a:r>
            <a:endParaRPr sz="5000" dirty="0"/>
          </a:p>
          <a:p>
            <a:r>
              <a:rPr sz="5000" dirty="0"/>
              <a:t>B) </a:t>
            </a:r>
            <a:r>
              <a:rPr sz="5000" dirty="0" err="1"/>
              <a:t>Pseudarthrose</a:t>
            </a:r>
            <a:endParaRPr sz="5000" dirty="0"/>
          </a:p>
          <a:p>
            <a:r>
              <a:rPr sz="5000" dirty="0"/>
              <a:t>C) Coxa </a:t>
            </a:r>
            <a:r>
              <a:rPr sz="5000" dirty="0" err="1"/>
              <a:t>vara</a:t>
            </a:r>
            <a:endParaRPr sz="5000" dirty="0"/>
          </a:p>
          <a:p>
            <a:r>
              <a:rPr sz="5000" dirty="0"/>
              <a:t>D) </a:t>
            </a:r>
            <a:r>
              <a:rPr sz="5000" dirty="0" err="1"/>
              <a:t>Inégalité</a:t>
            </a:r>
            <a:r>
              <a:rPr sz="5000" dirty="0"/>
              <a:t> de longueur</a:t>
            </a:r>
          </a:p>
          <a:p>
            <a:r>
              <a:rPr sz="5000" dirty="0"/>
              <a:t>E) </a:t>
            </a:r>
            <a:r>
              <a:rPr sz="5000" dirty="0" err="1"/>
              <a:t>Arthrose</a:t>
            </a:r>
            <a:r>
              <a:rPr sz="5000" dirty="0"/>
              <a:t> </a:t>
            </a:r>
            <a:r>
              <a:rPr sz="5000" dirty="0" err="1"/>
              <a:t>précoce</a:t>
            </a:r>
            <a:endParaRPr sz="5000" dirty="0"/>
          </a:p>
          <a:p>
            <a:endParaRPr sz="5000" dirty="0"/>
          </a:p>
          <a:p>
            <a:r>
              <a:rPr sz="5000" dirty="0"/>
              <a:t>→ </a:t>
            </a:r>
            <a:r>
              <a:rPr sz="5000" dirty="0" err="1"/>
              <a:t>Réponses</a:t>
            </a:r>
            <a:r>
              <a:rPr sz="5000" dirty="0"/>
              <a:t> : A, B, C, D, 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42900"/>
            <a:ext cx="8229600" cy="1143000"/>
          </a:xfrm>
        </p:spPr>
        <p:txBody>
          <a:bodyPr>
            <a:normAutofit/>
          </a:bodyPr>
          <a:lstStyle/>
          <a:p>
            <a:r>
              <a:rPr sz="54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5540"/>
            <a:ext cx="15163800" cy="7505700"/>
          </a:xfrm>
        </p:spPr>
        <p:txBody>
          <a:bodyPr>
            <a:normAutofit/>
          </a:bodyPr>
          <a:lstStyle/>
          <a:p>
            <a:r>
              <a:rPr sz="5000" dirty="0"/>
              <a:t>Fracture rare </a:t>
            </a:r>
            <a:r>
              <a:rPr sz="5000" dirty="0" err="1"/>
              <a:t>mais</a:t>
            </a:r>
            <a:r>
              <a:rPr sz="5000" dirty="0"/>
              <a:t> grave</a:t>
            </a:r>
          </a:p>
          <a:p>
            <a:r>
              <a:rPr sz="5000" dirty="0"/>
              <a:t>Diagnostic </a:t>
            </a:r>
            <a:r>
              <a:rPr sz="5000" dirty="0" err="1"/>
              <a:t>clinique</a:t>
            </a:r>
            <a:r>
              <a:rPr sz="5000" dirty="0"/>
              <a:t> + </a:t>
            </a:r>
            <a:r>
              <a:rPr sz="5000" dirty="0" err="1"/>
              <a:t>radiographique</a:t>
            </a:r>
            <a:endParaRPr sz="5000" dirty="0"/>
          </a:p>
          <a:p>
            <a:r>
              <a:rPr sz="5000" dirty="0"/>
              <a:t>Classification de </a:t>
            </a:r>
            <a:r>
              <a:rPr sz="5000" dirty="0" err="1"/>
              <a:t>Delbet</a:t>
            </a:r>
            <a:r>
              <a:rPr sz="5000" dirty="0"/>
              <a:t> guide le </a:t>
            </a:r>
            <a:r>
              <a:rPr sz="5000" dirty="0" err="1"/>
              <a:t>pronostic</a:t>
            </a:r>
            <a:endParaRPr sz="5000" dirty="0"/>
          </a:p>
          <a:p>
            <a:r>
              <a:rPr sz="5000" dirty="0" err="1"/>
              <a:t>Traitement</a:t>
            </a:r>
            <a:r>
              <a:rPr sz="5000" dirty="0"/>
              <a:t> chirurgical </a:t>
            </a:r>
            <a:r>
              <a:rPr sz="5000" dirty="0" err="1"/>
              <a:t>obligatoire</a:t>
            </a:r>
            <a:endParaRPr sz="5000" dirty="0"/>
          </a:p>
          <a:p>
            <a:r>
              <a:rPr sz="5000" dirty="0"/>
              <a:t>Surveillance </a:t>
            </a:r>
            <a:r>
              <a:rPr sz="5000" dirty="0" err="1"/>
              <a:t>prolongée</a:t>
            </a:r>
            <a:r>
              <a:rPr sz="5000" dirty="0"/>
              <a:t> </a:t>
            </a:r>
            <a:r>
              <a:rPr sz="5000" dirty="0" err="1"/>
              <a:t>essentielle</a:t>
            </a:r>
            <a:endParaRPr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280</Words>
  <Application>Microsoft Office PowerPoint</Application>
  <PresentationFormat>Custom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TT Norms Bold</vt:lpstr>
      <vt:lpstr>Calibri</vt:lpstr>
      <vt:lpstr>Open Sauce Bold</vt:lpstr>
      <vt:lpstr>Arial</vt:lpstr>
      <vt:lpstr>Office Theme</vt:lpstr>
      <vt:lpstr>PowerPoint Presentation</vt:lpstr>
      <vt:lpstr>Presentation du cas</vt:lpstr>
      <vt:lpstr>1. Interrogatoire (QCM)</vt:lpstr>
      <vt:lpstr>2. Examen clinique (QCM)</vt:lpstr>
      <vt:lpstr>3. Examens complémentaires</vt:lpstr>
      <vt:lpstr>4. Classification de Delbet-Colonna</vt:lpstr>
      <vt:lpstr>5. Prise en charge chirurgicale</vt:lpstr>
      <vt:lpstr>6. Complications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Model</dc:title>
  <dc:creator>rahni</dc:creator>
  <cp:lastModifiedBy>sofiane rahni</cp:lastModifiedBy>
  <cp:revision>2</cp:revision>
  <dcterms:created xsi:type="dcterms:W3CDTF">2006-08-16T00:00:00Z</dcterms:created>
  <dcterms:modified xsi:type="dcterms:W3CDTF">2025-08-31T19:39:27Z</dcterms:modified>
  <dc:identifier>DAGxqztXFtI</dc:identifier>
</cp:coreProperties>
</file>